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rial Black" panose="020B0A04020102020204" pitchFamily="34" charset="0"/>
      <p:bold r:id="rId10"/>
    </p:embeddedFont>
    <p:embeddedFont>
      <p:font typeface="Bahnschrift Light" panose="020B0502040204020203" pitchFamily="34" charset="0"/>
      <p:regular r:id="rId11"/>
    </p:embeddedFont>
    <p:embeddedFont>
      <p:font typeface="Bahnschrift Light Condensed" panose="020B0502040204020203" pitchFamily="34" charset="0"/>
      <p:regular r:id="rId12"/>
    </p:embeddedFont>
    <p:embeddedFont>
      <p:font typeface="Berlin Sans FB" panose="020E0602020502020306" pitchFamily="34" charset="0"/>
      <p:regular r:id="rId13"/>
      <p:bold r:id="rId14"/>
    </p:embeddedFont>
    <p:embeddedFont>
      <p:font typeface="Candara" panose="020E0502030303020204" pitchFamily="34" charset="0"/>
      <p:regular r:id="rId15"/>
      <p:bold r:id="rId16"/>
      <p:italic r:id="rId17"/>
      <p:boldItalic r:id="rId18"/>
    </p:embeddedFont>
    <p:embeddedFont>
      <p:font typeface="Canva Sans Bold" panose="020B0604020202020204" charset="0"/>
      <p:regular r:id="rId19"/>
    </p:embeddedFont>
    <p:embeddedFont>
      <p:font typeface="Codec Pro" panose="020B0604020202020204" charset="0"/>
      <p:regular r:id="rId20"/>
    </p:embeddedFont>
    <p:embeddedFont>
      <p:font typeface="Codec Pro ExtraBold" panose="020B0604020202020204" charset="0"/>
      <p:regular r:id="rId21"/>
    </p:embeddedFont>
    <p:embeddedFont>
      <p:font typeface="Codec Pro ExtraBold Bold" panose="020B0604020202020204" charset="0"/>
      <p:regular r:id="rId22"/>
    </p:embeddedFont>
    <p:embeddedFont>
      <p:font typeface="Montserrat Light" panose="00000400000000000000" pitchFamily="2" charset="0"/>
      <p:regular r:id="rId23"/>
      <p:italic r:id="rId24"/>
    </p:embeddedFont>
    <p:embeddedFont>
      <p:font typeface="Montserrat Light Bold" panose="020B0604020202020204" charset="0"/>
      <p:regular r:id="rId25"/>
    </p:embeddedFont>
    <p:embeddedFont>
      <p:font typeface="Noto Sans" panose="020B0502040504020204" pitchFamily="34" charset="0"/>
      <p:regular r:id="rId26"/>
      <p:bold r:id="rId27"/>
      <p:italic r:id="rId28"/>
      <p:boldItalic r:id="rId29"/>
    </p:embeddedFont>
    <p:embeddedFont>
      <p:font typeface="TAN Tangkiwood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22" autoAdjust="0"/>
  </p:normalViewPr>
  <p:slideViewPr>
    <p:cSldViewPr>
      <p:cViewPr varScale="1">
        <p:scale>
          <a:sx n="57" d="100"/>
          <a:sy n="57" d="100"/>
        </p:scale>
        <p:origin x="294" y="9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jpe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1664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859912" y="1409700"/>
            <a:ext cx="175627" cy="6291840"/>
            <a:chOff x="0" y="0"/>
            <a:chExt cx="36475" cy="13067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475" cy="1306712"/>
            </a:xfrm>
            <a:custGeom>
              <a:avLst/>
              <a:gdLst/>
              <a:ahLst/>
              <a:cxnLst/>
              <a:rect l="l" t="t" r="r" b="b"/>
              <a:pathLst>
                <a:path w="36475" h="1306712">
                  <a:moveTo>
                    <a:pt x="0" y="0"/>
                  </a:moveTo>
                  <a:lnTo>
                    <a:pt x="36475" y="0"/>
                  </a:lnTo>
                  <a:lnTo>
                    <a:pt x="36475" y="1306712"/>
                  </a:lnTo>
                  <a:lnTo>
                    <a:pt x="0" y="13067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6475" cy="1325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66800" y="1181344"/>
            <a:ext cx="16764000" cy="2072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7885"/>
              </a:lnSpc>
            </a:pPr>
            <a:r>
              <a:rPr lang="en-US" sz="10400" dirty="0">
                <a:solidFill>
                  <a:schemeClr val="bg1">
                    <a:lumMod val="95000"/>
                  </a:schemeClr>
                </a:solidFill>
                <a:latin typeface="Codec Pro ExtraBold"/>
              </a:rPr>
              <a:t>:</a:t>
            </a:r>
            <a:r>
              <a:rPr lang="en-IN" sz="10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N" sz="10400" b="1" i="1" dirty="0">
                <a:solidFill>
                  <a:schemeClr val="bg1">
                    <a:lumMod val="95000"/>
                  </a:schemeClr>
                </a:solidFill>
              </a:rPr>
              <a:t>BankScan Analytics</a:t>
            </a:r>
            <a:endParaRPr lang="en-US" sz="10400" b="1" i="1" dirty="0">
              <a:solidFill>
                <a:schemeClr val="bg1">
                  <a:lumMod val="95000"/>
                </a:schemeClr>
              </a:solidFill>
              <a:latin typeface="Codec Pro Extra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1390906" y="6134546"/>
            <a:ext cx="9856051" cy="8730429"/>
          </a:xfrm>
          <a:custGeom>
            <a:avLst/>
            <a:gdLst/>
            <a:ahLst/>
            <a:cxnLst/>
            <a:rect l="l" t="t" r="r" b="b"/>
            <a:pathLst>
              <a:path w="9856051" h="8730429">
                <a:moveTo>
                  <a:pt x="0" y="0"/>
                </a:moveTo>
                <a:lnTo>
                  <a:pt x="9856051" y="0"/>
                </a:lnTo>
                <a:lnTo>
                  <a:pt x="9856051" y="8730429"/>
                </a:lnTo>
                <a:lnTo>
                  <a:pt x="0" y="8730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4219488" y="-4493967"/>
            <a:ext cx="8438976" cy="7475193"/>
          </a:xfrm>
          <a:custGeom>
            <a:avLst/>
            <a:gdLst/>
            <a:ahLst/>
            <a:cxnLst/>
            <a:rect l="l" t="t" r="r" b="b"/>
            <a:pathLst>
              <a:path w="8438976" h="7475193">
                <a:moveTo>
                  <a:pt x="0" y="0"/>
                </a:moveTo>
                <a:lnTo>
                  <a:pt x="8438976" y="0"/>
                </a:lnTo>
                <a:lnTo>
                  <a:pt x="8438976" y="7475193"/>
                </a:lnTo>
                <a:lnTo>
                  <a:pt x="0" y="74751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752600" y="7482709"/>
            <a:ext cx="7600942" cy="1458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9"/>
              </a:lnSpc>
            </a:pPr>
            <a:r>
              <a:rPr lang="en-US" sz="4171" b="1" i="1" dirty="0">
                <a:solidFill>
                  <a:srgbClr val="D9D9D9"/>
                </a:solidFill>
                <a:latin typeface="TAN Tangkiwood"/>
              </a:rPr>
              <a:t> </a:t>
            </a:r>
            <a:r>
              <a:rPr lang="en-US" sz="4171" dirty="0">
                <a:solidFill>
                  <a:srgbClr val="D9D9D9"/>
                </a:solidFill>
                <a:latin typeface="TAN Tangkiwood"/>
              </a:rPr>
              <a:t>HARSH CHAUHAN – S24CSEU0745</a:t>
            </a:r>
          </a:p>
          <a:p>
            <a:pPr algn="ctr">
              <a:lnSpc>
                <a:spcPts val="5839"/>
              </a:lnSpc>
            </a:pPr>
            <a:r>
              <a:rPr lang="en-US" sz="4171" dirty="0">
                <a:solidFill>
                  <a:srgbClr val="D9D9D9"/>
                </a:solidFill>
                <a:latin typeface="TAN Tangkiwood"/>
              </a:rPr>
              <a:t>AKASH SHARMA- S24CSEU0625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D2118A-C2A8-11B4-8993-64A4B5DF1880}"/>
              </a:ext>
            </a:extLst>
          </p:cNvPr>
          <p:cNvSpPr txBox="1"/>
          <p:nvPr/>
        </p:nvSpPr>
        <p:spPr>
          <a:xfrm>
            <a:off x="2438400" y="3390900"/>
            <a:ext cx="81534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highlight>
                  <a:srgbClr val="C0C0C0"/>
                </a:highlight>
              </a:rPr>
              <a:t>UNLOCK YOUR STUCK MIND</a:t>
            </a:r>
          </a:p>
          <a:p>
            <a:endParaRPr lang="en-IN" sz="5400" dirty="0">
              <a:highlight>
                <a:srgbClr val="C0C0C0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548509" y="224156"/>
            <a:ext cx="11190982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8800" dirty="0">
                <a:solidFill>
                  <a:srgbClr val="FFFFFF"/>
                </a:solidFill>
                <a:latin typeface="Canva Sans Bold"/>
              </a:rPr>
              <a:t>Problem Statement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8AB078-7A60-285A-7146-1DE3FCDA54DC}"/>
              </a:ext>
            </a:extLst>
          </p:cNvPr>
          <p:cNvSpPr txBox="1"/>
          <p:nvPr/>
        </p:nvSpPr>
        <p:spPr>
          <a:xfrm>
            <a:off x="152400" y="3162300"/>
            <a:ext cx="8763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The Challenge: Market Volatility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DEA780-C05A-0BAB-79F4-6ED7567DA60B}"/>
              </a:ext>
            </a:extLst>
          </p:cNvPr>
          <p:cNvSpPr txBox="1"/>
          <p:nvPr/>
        </p:nvSpPr>
        <p:spPr>
          <a:xfrm>
            <a:off x="304800" y="4229100"/>
            <a:ext cx="8229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Financial markets are incredibly volatile and complex. Investors, both large and small, face significant challenges in predicting stock price movements, leading to high-risk decisions.</a:t>
            </a:r>
            <a:endParaRPr lang="en-IN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F3EB69-DDDC-BC8A-089A-855D0FB1F3CF}"/>
              </a:ext>
            </a:extLst>
          </p:cNvPr>
          <p:cNvSpPr txBox="1"/>
          <p:nvPr/>
        </p:nvSpPr>
        <p:spPr>
          <a:xfrm>
            <a:off x="9525000" y="3162300"/>
            <a:ext cx="84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The Need: Data-Driven Tools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22D4F5-E626-6FA1-8A6A-BE85BF2CF500}"/>
              </a:ext>
            </a:extLst>
          </p:cNvPr>
          <p:cNvSpPr txBox="1"/>
          <p:nvPr/>
        </p:nvSpPr>
        <p:spPr>
          <a:xfrm>
            <a:off x="9601200" y="4186178"/>
            <a:ext cx="8077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There is a critical need for accessible tools that can analyze historical data and provide data-driven forecasts, helping users make more informed and less speculative investment decisions.</a:t>
            </a:r>
            <a:endParaRPr lang="en-IN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318195" y="6207257"/>
            <a:ext cx="9856051" cy="8730429"/>
          </a:xfrm>
          <a:custGeom>
            <a:avLst/>
            <a:gdLst/>
            <a:ahLst/>
            <a:cxnLst/>
            <a:rect l="l" t="t" r="r" b="b"/>
            <a:pathLst>
              <a:path w="9856051" h="8730429">
                <a:moveTo>
                  <a:pt x="0" y="0"/>
                </a:moveTo>
                <a:lnTo>
                  <a:pt x="9856050" y="0"/>
                </a:lnTo>
                <a:lnTo>
                  <a:pt x="9856050" y="8730429"/>
                </a:lnTo>
                <a:lnTo>
                  <a:pt x="0" y="8730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4928025" y="-3336515"/>
            <a:ext cx="9856051" cy="8730429"/>
          </a:xfrm>
          <a:custGeom>
            <a:avLst/>
            <a:gdLst/>
            <a:ahLst/>
            <a:cxnLst/>
            <a:rect l="l" t="t" r="r" b="b"/>
            <a:pathLst>
              <a:path w="9856051" h="8730429">
                <a:moveTo>
                  <a:pt x="0" y="0"/>
                </a:moveTo>
                <a:lnTo>
                  <a:pt x="9856050" y="0"/>
                </a:lnTo>
                <a:lnTo>
                  <a:pt x="9856050" y="8730430"/>
                </a:lnTo>
                <a:lnTo>
                  <a:pt x="0" y="873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96398" y="827799"/>
            <a:ext cx="17861725" cy="8846426"/>
            <a:chOff x="0" y="0"/>
            <a:chExt cx="4704323" cy="23299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04323" cy="2329923"/>
            </a:xfrm>
            <a:custGeom>
              <a:avLst/>
              <a:gdLst/>
              <a:ahLst/>
              <a:cxnLst/>
              <a:rect l="l" t="t" r="r" b="b"/>
              <a:pathLst>
                <a:path w="4704323" h="2329923">
                  <a:moveTo>
                    <a:pt x="0" y="0"/>
                  </a:moveTo>
                  <a:lnTo>
                    <a:pt x="4704323" y="0"/>
                  </a:lnTo>
                  <a:lnTo>
                    <a:pt x="4704323" y="2329923"/>
                  </a:lnTo>
                  <a:lnTo>
                    <a:pt x="0" y="2329923"/>
                  </a:lnTo>
                  <a:close/>
                </a:path>
              </a:pathLst>
            </a:custGeom>
            <a:solidFill>
              <a:srgbClr val="000000">
                <a:alpha val="57647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4704323" cy="2348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80218" y="876300"/>
            <a:ext cx="14927563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611"/>
              </a:lnSpc>
              <a:spcBef>
                <a:spcPct val="0"/>
              </a:spcBef>
            </a:pPr>
            <a:r>
              <a:rPr lang="en-US" sz="10509" dirty="0">
                <a:solidFill>
                  <a:srgbClr val="FFFFFF"/>
                </a:solidFill>
                <a:latin typeface="Candara" panose="020E0502030303020204" pitchFamily="34" charset="0"/>
              </a:rPr>
              <a:t>PROPOSED SOLUTION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15907" y="2740057"/>
            <a:ext cx="17172601" cy="598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6600" b="1" i="1" u="sng" dirty="0">
                <a:solidFill>
                  <a:schemeClr val="bg1"/>
                </a:solidFill>
              </a:rPr>
              <a:t>A Web-Based Forecasting Tool</a:t>
            </a:r>
          </a:p>
          <a:p>
            <a:endParaRPr lang="en-US" sz="4000" dirty="0">
              <a:solidFill>
                <a:schemeClr val="bg1"/>
              </a:solidFill>
            </a:endParaRPr>
          </a:p>
          <a:p>
            <a:r>
              <a:rPr lang="en-US" sz="4000" dirty="0">
                <a:solidFill>
                  <a:schemeClr val="bg1"/>
                </a:solidFill>
              </a:rPr>
              <a:t>This project delivers a full-stack application that predicts future bank stock prices. Users can:</a:t>
            </a:r>
          </a:p>
          <a:p>
            <a:r>
              <a:rPr lang="en-US" sz="4000" dirty="0">
                <a:solidFill>
                  <a:schemeClr val="bg1"/>
                </a:solidFill>
              </a:rPr>
              <a:t>--&gt; Select a specific bank (e.g., HDFC, SBI).</a:t>
            </a:r>
          </a:p>
          <a:p>
            <a:r>
              <a:rPr lang="en-US" sz="4000" dirty="0">
                <a:solidFill>
                  <a:schemeClr val="bg1"/>
                </a:solidFill>
                <a:sym typeface="Wingdings" panose="05000000000000000000" pitchFamily="2" charset="2"/>
              </a:rPr>
              <a:t>--&gt; </a:t>
            </a:r>
            <a:r>
              <a:rPr lang="en-US" sz="4000" dirty="0">
                <a:solidFill>
                  <a:schemeClr val="bg1"/>
                </a:solidFill>
              </a:rPr>
              <a:t>Choose a date and prediction period (specific day, month, year).</a:t>
            </a:r>
          </a:p>
          <a:p>
            <a:r>
              <a:rPr lang="en-US" sz="4000" dirty="0">
                <a:solidFill>
                  <a:schemeClr val="bg1"/>
                </a:solidFill>
              </a:rPr>
              <a:t>--&gt; Receive an instant price forecast.</a:t>
            </a:r>
          </a:p>
          <a:p>
            <a:r>
              <a:rPr lang="en-US" sz="4000" dirty="0">
                <a:solidFill>
                  <a:schemeClr val="bg1"/>
                </a:solidFill>
              </a:rPr>
              <a:t>--&gt; Visualize historical data and future predictions on an interactive chart.</a:t>
            </a:r>
          </a:p>
          <a:p>
            <a:pPr algn="just">
              <a:lnSpc>
                <a:spcPts val="5498"/>
              </a:lnSpc>
            </a:pPr>
            <a:endParaRPr lang="en-US" sz="3927" dirty="0">
              <a:solidFill>
                <a:srgbClr val="FFFFFF"/>
              </a:solidFill>
              <a:latin typeface="Codec Pro"/>
            </a:endParaRPr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0"/>
            <a:ext cx="4513686" cy="11241465"/>
          </a:xfrm>
          <a:custGeom>
            <a:avLst/>
            <a:gdLst/>
            <a:ahLst/>
            <a:cxnLst/>
            <a:rect l="l" t="t" r="r" b="b"/>
            <a:pathLst>
              <a:path w="4513686" h="11241465">
                <a:moveTo>
                  <a:pt x="0" y="0"/>
                </a:moveTo>
                <a:lnTo>
                  <a:pt x="4513686" y="0"/>
                </a:lnTo>
                <a:lnTo>
                  <a:pt x="4513686" y="11241465"/>
                </a:lnTo>
                <a:lnTo>
                  <a:pt x="0" y="112414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8491" r="-16462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619283" y="3988551"/>
            <a:ext cx="1838917" cy="1916949"/>
          </a:xfrm>
          <a:custGeom>
            <a:avLst/>
            <a:gdLst/>
            <a:ahLst/>
            <a:cxnLst/>
            <a:rect l="l" t="t" r="r" b="b"/>
            <a:pathLst>
              <a:path w="1838917" h="1838917">
                <a:moveTo>
                  <a:pt x="0" y="0"/>
                </a:moveTo>
                <a:lnTo>
                  <a:pt x="1838917" y="0"/>
                </a:lnTo>
                <a:lnTo>
                  <a:pt x="1838917" y="1838917"/>
                </a:lnTo>
                <a:lnTo>
                  <a:pt x="0" y="18389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581683" y="3988551"/>
            <a:ext cx="1838917" cy="1916949"/>
          </a:xfrm>
          <a:custGeom>
            <a:avLst/>
            <a:gdLst/>
            <a:ahLst/>
            <a:cxnLst/>
            <a:rect l="l" t="t" r="r" b="b"/>
            <a:pathLst>
              <a:path w="1838917" h="1838917">
                <a:moveTo>
                  <a:pt x="0" y="0"/>
                </a:moveTo>
                <a:lnTo>
                  <a:pt x="1838917" y="0"/>
                </a:lnTo>
                <a:lnTo>
                  <a:pt x="1838917" y="1838917"/>
                </a:lnTo>
                <a:lnTo>
                  <a:pt x="0" y="18389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772683" y="3988551"/>
            <a:ext cx="1838917" cy="1840749"/>
          </a:xfrm>
          <a:custGeom>
            <a:avLst/>
            <a:gdLst/>
            <a:ahLst/>
            <a:cxnLst/>
            <a:rect l="l" t="t" r="r" b="b"/>
            <a:pathLst>
              <a:path w="1838917" h="1838917">
                <a:moveTo>
                  <a:pt x="0" y="0"/>
                </a:moveTo>
                <a:lnTo>
                  <a:pt x="1838916" y="0"/>
                </a:lnTo>
                <a:lnTo>
                  <a:pt x="1838916" y="1838917"/>
                </a:lnTo>
                <a:lnTo>
                  <a:pt x="0" y="18389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989877" y="4350713"/>
            <a:ext cx="1087323" cy="886168"/>
          </a:xfrm>
          <a:custGeom>
            <a:avLst/>
            <a:gdLst/>
            <a:ahLst/>
            <a:cxnLst/>
            <a:rect l="l" t="t" r="r" b="b"/>
            <a:pathLst>
              <a:path w="1087323" h="886168">
                <a:moveTo>
                  <a:pt x="0" y="0"/>
                </a:moveTo>
                <a:lnTo>
                  <a:pt x="1087323" y="0"/>
                </a:lnTo>
                <a:lnTo>
                  <a:pt x="1087323" y="886168"/>
                </a:lnTo>
                <a:lnTo>
                  <a:pt x="0" y="8861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851462" y="4350713"/>
            <a:ext cx="1111938" cy="1109158"/>
          </a:xfrm>
          <a:custGeom>
            <a:avLst/>
            <a:gdLst/>
            <a:ahLst/>
            <a:cxnLst/>
            <a:rect l="l" t="t" r="r" b="b"/>
            <a:pathLst>
              <a:path w="1111938" h="1109158">
                <a:moveTo>
                  <a:pt x="0" y="0"/>
                </a:moveTo>
                <a:lnTo>
                  <a:pt x="1111939" y="0"/>
                </a:lnTo>
                <a:lnTo>
                  <a:pt x="1111939" y="1109158"/>
                </a:lnTo>
                <a:lnTo>
                  <a:pt x="0" y="11091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804775" y="1238118"/>
            <a:ext cx="7151036" cy="2543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536"/>
              </a:lnSpc>
              <a:spcBef>
                <a:spcPct val="0"/>
              </a:spcBef>
            </a:pPr>
            <a:r>
              <a:rPr lang="en-US" sz="7947" dirty="0">
                <a:solidFill>
                  <a:srgbClr val="1A1A1A"/>
                </a:solidFill>
                <a:latin typeface="Codec Pro ExtraBold"/>
              </a:rPr>
              <a:t>GOALS AND OBJECTIVES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019800" y="6439542"/>
            <a:ext cx="3124201" cy="23892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119"/>
              </a:lnSpc>
              <a:spcBef>
                <a:spcPct val="0"/>
              </a:spcBef>
            </a:pPr>
            <a:r>
              <a:rPr lang="en-US" sz="3200" dirty="0"/>
              <a:t>Empower users with accessible, data-driven stock price forecast to  aid in their financial plans</a:t>
            </a:r>
            <a:r>
              <a:rPr lang="en-US" sz="3200" dirty="0">
                <a:solidFill>
                  <a:srgbClr val="FFFFFF"/>
                </a:solidFill>
                <a:latin typeface="Bahnschrift Light Condensed" panose="020B0502040204020203" pitchFamily="34" charset="0"/>
              </a:rPr>
              <a:t>ers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6029291"/>
            <a:ext cx="2874189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Montserrat Light Bold"/>
              </a:rPr>
              <a:t>Diverse Categories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484914" y="6027493"/>
            <a:ext cx="287418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Montserrat Light Bold"/>
              </a:rPr>
              <a:t>Incorporating AI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82200" y="6391849"/>
            <a:ext cx="3124200" cy="27902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3200" dirty="0"/>
              <a:t>Develop an end-to-end ML project, from data cleaning and model training to API deployment and frontend UI.</a:t>
            </a:r>
            <a:endParaRPr lang="en-US" sz="3200" dirty="0">
              <a:solidFill>
                <a:srgbClr val="010101"/>
              </a:solidFill>
              <a:latin typeface="Montserrat Ligh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4173201" y="6391849"/>
            <a:ext cx="3016208" cy="27902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3200" dirty="0"/>
              <a:t>Engineer relevant features (e.g., date-based) to create robust models with high accuracy for each individual bank.</a:t>
            </a:r>
            <a:endParaRPr lang="en-US" sz="3200" dirty="0">
              <a:solidFill>
                <a:srgbClr val="010101"/>
              </a:solidFill>
              <a:latin typeface="Montserrat Light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5143277" y="4305300"/>
            <a:ext cx="1087323" cy="997663"/>
          </a:xfrm>
          <a:custGeom>
            <a:avLst/>
            <a:gdLst/>
            <a:ahLst/>
            <a:cxnLst/>
            <a:rect l="l" t="t" r="r" b="b"/>
            <a:pathLst>
              <a:path w="1087323" h="886168">
                <a:moveTo>
                  <a:pt x="0" y="0"/>
                </a:moveTo>
                <a:lnTo>
                  <a:pt x="1087323" y="0"/>
                </a:lnTo>
                <a:lnTo>
                  <a:pt x="1087323" y="886168"/>
                </a:lnTo>
                <a:lnTo>
                  <a:pt x="0" y="8861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164105">
            <a:off x="-534593" y="-1105998"/>
            <a:ext cx="19397009" cy="9907145"/>
            <a:chOff x="0" y="0"/>
            <a:chExt cx="5108677" cy="26092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08677" cy="2609289"/>
            </a:xfrm>
            <a:custGeom>
              <a:avLst/>
              <a:gdLst/>
              <a:ahLst/>
              <a:cxnLst/>
              <a:rect l="l" t="t" r="r" b="b"/>
              <a:pathLst>
                <a:path w="5108677" h="2609289">
                  <a:moveTo>
                    <a:pt x="0" y="0"/>
                  </a:moveTo>
                  <a:lnTo>
                    <a:pt x="5108677" y="0"/>
                  </a:lnTo>
                  <a:lnTo>
                    <a:pt x="5108677" y="2609289"/>
                  </a:lnTo>
                  <a:lnTo>
                    <a:pt x="0" y="2609289"/>
                  </a:lnTo>
                  <a:close/>
                </a:path>
              </a:pathLst>
            </a:custGeom>
            <a:solidFill>
              <a:srgbClr val="100F0D">
                <a:alpha val="90980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108677" cy="2628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67431" y="1783675"/>
            <a:ext cx="480284" cy="621727"/>
          </a:xfrm>
          <a:custGeom>
            <a:avLst/>
            <a:gdLst/>
            <a:ahLst/>
            <a:cxnLst/>
            <a:rect l="l" t="t" r="r" b="b"/>
            <a:pathLst>
              <a:path w="480284" h="621727">
                <a:moveTo>
                  <a:pt x="0" y="0"/>
                </a:moveTo>
                <a:lnTo>
                  <a:pt x="480284" y="0"/>
                </a:lnTo>
                <a:lnTo>
                  <a:pt x="480284" y="621727"/>
                </a:lnTo>
                <a:lnTo>
                  <a:pt x="0" y="62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3718578" y="0"/>
            <a:ext cx="10746953" cy="159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40"/>
              </a:lnSpc>
            </a:pPr>
            <a:r>
              <a:rPr lang="en-US" sz="8600" dirty="0">
                <a:solidFill>
                  <a:srgbClr val="FFFFFF"/>
                </a:solidFill>
                <a:latin typeface="Codec Pro ExtraBold Bold"/>
              </a:rPr>
              <a:t>TECHNOLOGY USED</a:t>
            </a:r>
          </a:p>
        </p:txBody>
      </p:sp>
      <p:sp>
        <p:nvSpPr>
          <p:cNvPr id="9" name="Freeform 9"/>
          <p:cNvSpPr/>
          <p:nvPr/>
        </p:nvSpPr>
        <p:spPr>
          <a:xfrm>
            <a:off x="7257902" y="1779229"/>
            <a:ext cx="480284" cy="621727"/>
          </a:xfrm>
          <a:custGeom>
            <a:avLst/>
            <a:gdLst/>
            <a:ahLst/>
            <a:cxnLst/>
            <a:rect l="l" t="t" r="r" b="b"/>
            <a:pathLst>
              <a:path w="480284" h="621727">
                <a:moveTo>
                  <a:pt x="0" y="0"/>
                </a:moveTo>
                <a:lnTo>
                  <a:pt x="480284" y="0"/>
                </a:lnTo>
                <a:lnTo>
                  <a:pt x="480284" y="621726"/>
                </a:lnTo>
                <a:lnTo>
                  <a:pt x="0" y="621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3" name="TextBox 13"/>
          <p:cNvSpPr txBox="1"/>
          <p:nvPr/>
        </p:nvSpPr>
        <p:spPr>
          <a:xfrm>
            <a:off x="7948235" y="1745392"/>
            <a:ext cx="3549982" cy="1390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IN" sz="4000" dirty="0">
                <a:solidFill>
                  <a:schemeClr val="bg1"/>
                </a:solidFill>
                <a:latin typeface="Codec Pro" panose="020B0604020202020204" charset="0"/>
              </a:rPr>
              <a:t>Backend &amp; API</a:t>
            </a:r>
            <a:endParaRPr lang="en-US" sz="3999" dirty="0">
              <a:solidFill>
                <a:schemeClr val="bg1"/>
              </a:solidFill>
              <a:latin typeface="Codec Pro" panose="020B0604020202020204" charset="0"/>
            </a:endParaRPr>
          </a:p>
          <a:p>
            <a:pPr>
              <a:lnSpc>
                <a:spcPts val="5599"/>
              </a:lnSpc>
            </a:pPr>
            <a:endParaRPr lang="en-US" sz="3999" dirty="0">
              <a:solidFill>
                <a:srgbClr val="FFFFFF"/>
              </a:solidFill>
              <a:latin typeface="Codec Pro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955577" y="1817405"/>
            <a:ext cx="4139106" cy="1391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IN" sz="4000" dirty="0">
                <a:solidFill>
                  <a:schemeClr val="bg1"/>
                </a:solidFill>
                <a:latin typeface="Codec Pro" panose="020B0604020202020204" charset="0"/>
              </a:rPr>
              <a:t>Frontend &amp; User Interface</a:t>
            </a:r>
            <a:endParaRPr lang="en-US" sz="3999" dirty="0">
              <a:solidFill>
                <a:schemeClr val="bg1"/>
              </a:solidFill>
              <a:latin typeface="Codec Pro" panose="020B060402020202020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D6D18A-8D3E-0351-E09B-5294BF160AE3}"/>
              </a:ext>
            </a:extLst>
          </p:cNvPr>
          <p:cNvSpPr txBox="1"/>
          <p:nvPr/>
        </p:nvSpPr>
        <p:spPr>
          <a:xfrm>
            <a:off x="851167" y="1712145"/>
            <a:ext cx="57957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  <a:latin typeface="Codec Pro" panose="020B0604020202020204" charset="0"/>
              </a:rPr>
              <a:t>ML &amp; Data Processing</a:t>
            </a:r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2C80D41E-B7A0-5C7C-A373-A5010559CB49}"/>
              </a:ext>
            </a:extLst>
          </p:cNvPr>
          <p:cNvSpPr/>
          <p:nvPr/>
        </p:nvSpPr>
        <p:spPr>
          <a:xfrm>
            <a:off x="13475293" y="1818951"/>
            <a:ext cx="480284" cy="621727"/>
          </a:xfrm>
          <a:custGeom>
            <a:avLst/>
            <a:gdLst/>
            <a:ahLst/>
            <a:cxnLst/>
            <a:rect l="l" t="t" r="r" b="b"/>
            <a:pathLst>
              <a:path w="480284" h="621727">
                <a:moveTo>
                  <a:pt x="0" y="0"/>
                </a:moveTo>
                <a:lnTo>
                  <a:pt x="480284" y="0"/>
                </a:lnTo>
                <a:lnTo>
                  <a:pt x="480284" y="621727"/>
                </a:lnTo>
                <a:lnTo>
                  <a:pt x="0" y="62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9F7706-60D5-F08A-DC62-51D2C808449F}"/>
              </a:ext>
            </a:extLst>
          </p:cNvPr>
          <p:cNvSpPr txBox="1"/>
          <p:nvPr/>
        </p:nvSpPr>
        <p:spPr>
          <a:xfrm>
            <a:off x="570065" y="2076546"/>
            <a:ext cx="5591851" cy="599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IN" sz="4000" dirty="0">
                <a:solidFill>
                  <a:schemeClr val="bg1"/>
                </a:solidFill>
              </a:rPr>
              <a:t>Pandas</a:t>
            </a:r>
          </a:p>
          <a:p>
            <a:pPr>
              <a:lnSpc>
                <a:spcPct val="250000"/>
              </a:lnSpc>
            </a:pPr>
            <a:r>
              <a:rPr lang="en-IN" sz="4000">
                <a:solidFill>
                  <a:schemeClr val="bg1"/>
                </a:solidFill>
              </a:rPr>
              <a:t>&gt;  Matplotlib </a:t>
            </a:r>
            <a:endParaRPr lang="en-IN" sz="4000" dirty="0">
              <a:solidFill>
                <a:schemeClr val="bg1"/>
              </a:solidFill>
            </a:endParaRPr>
          </a:p>
          <a:p>
            <a:pPr marL="571500" indent="-5715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IN" sz="4000" dirty="0">
                <a:solidFill>
                  <a:schemeClr val="bg1"/>
                </a:solidFill>
              </a:rPr>
              <a:t>Scikit Learn</a:t>
            </a:r>
          </a:p>
          <a:p>
            <a:pPr>
              <a:lnSpc>
                <a:spcPct val="250000"/>
              </a:lnSpc>
            </a:pPr>
            <a:endParaRPr lang="en-IN" sz="4000" dirty="0">
              <a:solidFill>
                <a:schemeClr val="bg1"/>
              </a:solidFill>
              <a:latin typeface="Codec Pro" panose="020B060402020202020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0C3DD6-1615-B63E-D302-31076004AD1C}"/>
              </a:ext>
            </a:extLst>
          </p:cNvPr>
          <p:cNvSpPr txBox="1"/>
          <p:nvPr/>
        </p:nvSpPr>
        <p:spPr>
          <a:xfrm>
            <a:off x="7688009" y="2005738"/>
            <a:ext cx="4808791" cy="4459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IN" sz="4000" dirty="0">
                <a:solidFill>
                  <a:schemeClr val="bg1"/>
                </a:solidFill>
              </a:rPr>
              <a:t>Python</a:t>
            </a:r>
          </a:p>
          <a:p>
            <a:pPr marL="571500" indent="-5715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IN" sz="4000" dirty="0">
                <a:solidFill>
                  <a:schemeClr val="bg1"/>
                </a:solidFill>
              </a:rPr>
              <a:t>FastAPI</a:t>
            </a:r>
          </a:p>
          <a:p>
            <a:pPr marL="571500" indent="-5715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IN" sz="4000" dirty="0">
                <a:solidFill>
                  <a:schemeClr val="bg1"/>
                </a:solidFill>
              </a:rPr>
              <a:t>Uvicorn </a:t>
            </a:r>
            <a:endParaRPr lang="en-IN" sz="4000" dirty="0">
              <a:solidFill>
                <a:schemeClr val="bg1"/>
              </a:solidFill>
              <a:latin typeface="Codec Pro" panose="020B060402020202020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B0FE2EA-ACEC-E3D0-D36A-88A5924B5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7216" y="2645625"/>
            <a:ext cx="1240462" cy="100967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EB99E8-CEEF-3CE5-3637-E9259675AB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0729" y="4173849"/>
            <a:ext cx="1033435" cy="100967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D1C804B-62C0-631C-769D-56E05DFF73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3663" y="5677122"/>
            <a:ext cx="1033435" cy="98088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161501D-3C0C-1E40-B739-A173BBE714A1}"/>
              </a:ext>
            </a:extLst>
          </p:cNvPr>
          <p:cNvSpPr txBox="1"/>
          <p:nvPr/>
        </p:nvSpPr>
        <p:spPr>
          <a:xfrm>
            <a:off x="13807880" y="2796985"/>
            <a:ext cx="4808791" cy="4459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IN" sz="4000" dirty="0">
                <a:solidFill>
                  <a:schemeClr val="bg1"/>
                </a:solidFill>
              </a:rPr>
              <a:t>HTML</a:t>
            </a:r>
          </a:p>
          <a:p>
            <a:pPr marL="571500" indent="-5715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IN" sz="4000" dirty="0">
                <a:solidFill>
                  <a:schemeClr val="bg1"/>
                </a:solidFill>
              </a:rPr>
              <a:t>CSS</a:t>
            </a:r>
          </a:p>
          <a:p>
            <a:pPr marL="571500" indent="-5715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IN" sz="4000" dirty="0">
                <a:solidFill>
                  <a:schemeClr val="bg1"/>
                </a:solidFill>
              </a:rPr>
              <a:t>Java Script </a:t>
            </a:r>
            <a:endParaRPr lang="en-IN" sz="4000" dirty="0">
              <a:solidFill>
                <a:schemeClr val="bg1"/>
              </a:solidFill>
              <a:latin typeface="Codec Pro" panose="020B060402020202020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E58FA66-0F7E-F6EC-6A1D-6060436BC4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69085" y="3344610"/>
            <a:ext cx="891617" cy="100592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31EA0F0-5A58-E62E-38CB-11680CB869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46106" y="6465100"/>
            <a:ext cx="937341" cy="92972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FA49924-AB85-C485-53B9-8F5A76A9F4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366382" y="4923906"/>
            <a:ext cx="845893" cy="96782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4AD68D5-5B8F-65B6-3505-C6CCFD652645}"/>
              </a:ext>
            </a:extLst>
          </p:cNvPr>
          <p:cNvSpPr/>
          <p:nvPr/>
        </p:nvSpPr>
        <p:spPr>
          <a:xfrm>
            <a:off x="12798342" y="1581940"/>
            <a:ext cx="5489658" cy="6904291"/>
          </a:xfrm>
          <a:prstGeom prst="roundRect">
            <a:avLst/>
          </a:prstGeom>
          <a:noFill/>
          <a:ln>
            <a:solidFill>
              <a:srgbClr val="00B0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1A6A51F-A951-415C-750E-054F318CBC0E}"/>
              </a:ext>
            </a:extLst>
          </p:cNvPr>
          <p:cNvSpPr/>
          <p:nvPr/>
        </p:nvSpPr>
        <p:spPr>
          <a:xfrm>
            <a:off x="1" y="1581939"/>
            <a:ext cx="6663116" cy="6921075"/>
          </a:xfrm>
          <a:prstGeom prst="roundRect">
            <a:avLst/>
          </a:prstGeom>
          <a:noFill/>
          <a:ln>
            <a:solidFill>
              <a:srgbClr val="00B0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A9BA05C9-13FE-D3F6-59FD-DE3174DF48E5}"/>
              </a:ext>
            </a:extLst>
          </p:cNvPr>
          <p:cNvSpPr/>
          <p:nvPr/>
        </p:nvSpPr>
        <p:spPr>
          <a:xfrm>
            <a:off x="6778040" y="1602484"/>
            <a:ext cx="5845198" cy="6904291"/>
          </a:xfrm>
          <a:prstGeom prst="roundRect">
            <a:avLst/>
          </a:prstGeom>
          <a:noFill/>
          <a:ln>
            <a:solidFill>
              <a:srgbClr val="00B0F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D4EA451-AAF3-EFD1-CBF1-65121CDA5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193" y="2645625"/>
            <a:ext cx="1714500" cy="133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Scikit-learn Python Scikit-image Logo Brand, PNG, 768x480px ...">
            <a:extLst>
              <a:ext uri="{FF2B5EF4-FFF2-40B4-BE49-F238E27FC236}">
                <a16:creationId xmlns:a16="http://schemas.microsoft.com/office/drawing/2014/main" id="{A7EE6E80-D922-B40E-74E4-38BB2E777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096" y="5546331"/>
            <a:ext cx="1819275" cy="1337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3" grpId="0"/>
      <p:bldP spid="14" grpId="0"/>
      <p:bldP spid="17" grpId="0"/>
      <p:bldP spid="18" grpId="0" animBg="1"/>
      <p:bldP spid="19" grpId="0"/>
      <p:bldP spid="28" grpId="0"/>
      <p:bldP spid="35" grpId="0"/>
      <p:bldP spid="42" grpId="0" animBg="1"/>
      <p:bldP spid="43" grpId="0" animBg="1"/>
      <p:bldP spid="4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18195" y="6207257"/>
            <a:ext cx="9856051" cy="8730429"/>
          </a:xfrm>
          <a:custGeom>
            <a:avLst/>
            <a:gdLst/>
            <a:ahLst/>
            <a:cxnLst/>
            <a:rect l="l" t="t" r="r" b="b"/>
            <a:pathLst>
              <a:path w="9856051" h="8730429">
                <a:moveTo>
                  <a:pt x="0" y="0"/>
                </a:moveTo>
                <a:lnTo>
                  <a:pt x="9856050" y="0"/>
                </a:lnTo>
                <a:lnTo>
                  <a:pt x="9856050" y="8730429"/>
                </a:lnTo>
                <a:lnTo>
                  <a:pt x="0" y="873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043395" y="-5505610"/>
            <a:ext cx="11239421" cy="9955810"/>
          </a:xfrm>
          <a:custGeom>
            <a:avLst/>
            <a:gdLst/>
            <a:ahLst/>
            <a:cxnLst/>
            <a:rect l="l" t="t" r="r" b="b"/>
            <a:pathLst>
              <a:path w="11239421" h="9955810">
                <a:moveTo>
                  <a:pt x="0" y="0"/>
                </a:moveTo>
                <a:lnTo>
                  <a:pt x="11239421" y="0"/>
                </a:lnTo>
                <a:lnTo>
                  <a:pt x="11239421" y="9955810"/>
                </a:lnTo>
                <a:lnTo>
                  <a:pt x="0" y="9955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9944100" y="129825"/>
            <a:ext cx="8382000" cy="4320375"/>
            <a:chOff x="0" y="0"/>
            <a:chExt cx="895438" cy="9272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95438" cy="927233"/>
            </a:xfrm>
            <a:custGeom>
              <a:avLst/>
              <a:gdLst/>
              <a:ahLst/>
              <a:cxnLst/>
              <a:rect l="l" t="t" r="r" b="b"/>
              <a:pathLst>
                <a:path w="895438" h="927233">
                  <a:moveTo>
                    <a:pt x="447719" y="0"/>
                  </a:moveTo>
                  <a:cubicBezTo>
                    <a:pt x="200451" y="0"/>
                    <a:pt x="0" y="207568"/>
                    <a:pt x="0" y="463617"/>
                  </a:cubicBezTo>
                  <a:cubicBezTo>
                    <a:pt x="0" y="719665"/>
                    <a:pt x="200451" y="927233"/>
                    <a:pt x="447719" y="927233"/>
                  </a:cubicBezTo>
                  <a:cubicBezTo>
                    <a:pt x="694987" y="927233"/>
                    <a:pt x="895438" y="719665"/>
                    <a:pt x="895438" y="463617"/>
                  </a:cubicBezTo>
                  <a:cubicBezTo>
                    <a:pt x="895438" y="207568"/>
                    <a:pt x="694987" y="0"/>
                    <a:pt x="447719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83947" y="67878"/>
              <a:ext cx="727543" cy="772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6200" y="140855"/>
            <a:ext cx="7848600" cy="4309345"/>
            <a:chOff x="0" y="0"/>
            <a:chExt cx="895438" cy="9272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95438" cy="927233"/>
            </a:xfrm>
            <a:custGeom>
              <a:avLst/>
              <a:gdLst/>
              <a:ahLst/>
              <a:cxnLst/>
              <a:rect l="l" t="t" r="r" b="b"/>
              <a:pathLst>
                <a:path w="895438" h="927233">
                  <a:moveTo>
                    <a:pt x="447719" y="0"/>
                  </a:moveTo>
                  <a:cubicBezTo>
                    <a:pt x="200451" y="0"/>
                    <a:pt x="0" y="207568"/>
                    <a:pt x="0" y="463617"/>
                  </a:cubicBezTo>
                  <a:cubicBezTo>
                    <a:pt x="0" y="719665"/>
                    <a:pt x="200451" y="927233"/>
                    <a:pt x="447719" y="927233"/>
                  </a:cubicBezTo>
                  <a:cubicBezTo>
                    <a:pt x="694987" y="927233"/>
                    <a:pt x="895438" y="719665"/>
                    <a:pt x="895438" y="463617"/>
                  </a:cubicBezTo>
                  <a:cubicBezTo>
                    <a:pt x="895438" y="207568"/>
                    <a:pt x="694987" y="0"/>
                    <a:pt x="447719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83947" y="67878"/>
              <a:ext cx="727543" cy="772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139060" y="1535233"/>
            <a:ext cx="3171265" cy="467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7"/>
              </a:lnSpc>
            </a:pPr>
            <a:r>
              <a:rPr lang="en-US" sz="2798" dirty="0">
                <a:solidFill>
                  <a:srgbClr val="FFFFFF"/>
                </a:solidFill>
                <a:latin typeface="Noto Sans"/>
              </a:rPr>
              <a:t>  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439402" y="5448300"/>
            <a:ext cx="7848598" cy="4838699"/>
            <a:chOff x="0" y="0"/>
            <a:chExt cx="895438" cy="9272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95438" cy="927233"/>
            </a:xfrm>
            <a:custGeom>
              <a:avLst/>
              <a:gdLst/>
              <a:ahLst/>
              <a:cxnLst/>
              <a:rect l="l" t="t" r="r" b="b"/>
              <a:pathLst>
                <a:path w="895438" h="927233">
                  <a:moveTo>
                    <a:pt x="447719" y="0"/>
                  </a:moveTo>
                  <a:cubicBezTo>
                    <a:pt x="200451" y="0"/>
                    <a:pt x="0" y="207568"/>
                    <a:pt x="0" y="463617"/>
                  </a:cubicBezTo>
                  <a:cubicBezTo>
                    <a:pt x="0" y="719665"/>
                    <a:pt x="200451" y="927233"/>
                    <a:pt x="447719" y="927233"/>
                  </a:cubicBezTo>
                  <a:cubicBezTo>
                    <a:pt x="694987" y="927233"/>
                    <a:pt x="895438" y="719665"/>
                    <a:pt x="895438" y="463617"/>
                  </a:cubicBezTo>
                  <a:cubicBezTo>
                    <a:pt x="895438" y="207568"/>
                    <a:pt x="694987" y="0"/>
                    <a:pt x="447719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83947" y="67878"/>
              <a:ext cx="727543" cy="772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52399" y="5703407"/>
            <a:ext cx="7696200" cy="4442737"/>
            <a:chOff x="0" y="0"/>
            <a:chExt cx="895438" cy="92723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95438" cy="927233"/>
            </a:xfrm>
            <a:custGeom>
              <a:avLst/>
              <a:gdLst/>
              <a:ahLst/>
              <a:cxnLst/>
              <a:rect l="l" t="t" r="r" b="b"/>
              <a:pathLst>
                <a:path w="895438" h="927233">
                  <a:moveTo>
                    <a:pt x="447719" y="0"/>
                  </a:moveTo>
                  <a:cubicBezTo>
                    <a:pt x="200451" y="0"/>
                    <a:pt x="0" y="207568"/>
                    <a:pt x="0" y="463617"/>
                  </a:cubicBezTo>
                  <a:cubicBezTo>
                    <a:pt x="0" y="719665"/>
                    <a:pt x="200451" y="927233"/>
                    <a:pt x="447719" y="927233"/>
                  </a:cubicBezTo>
                  <a:cubicBezTo>
                    <a:pt x="694987" y="927233"/>
                    <a:pt x="895438" y="719665"/>
                    <a:pt x="895438" y="463617"/>
                  </a:cubicBezTo>
                  <a:cubicBezTo>
                    <a:pt x="895438" y="207568"/>
                    <a:pt x="694987" y="0"/>
                    <a:pt x="447719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83947" y="67878"/>
              <a:ext cx="727543" cy="772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F03555B-7FA4-51FC-9B6C-4ABBBA7AA6B4}"/>
              </a:ext>
            </a:extLst>
          </p:cNvPr>
          <p:cNvSpPr txBox="1"/>
          <p:nvPr/>
        </p:nvSpPr>
        <p:spPr>
          <a:xfrm>
            <a:off x="4648200" y="4381500"/>
            <a:ext cx="89219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i="1" u="sng" dirty="0"/>
              <a:t>KEY FEATURES OF BANKSCAN ANALYTICS</a:t>
            </a:r>
            <a:endParaRPr lang="en-IN" sz="5400" b="1" i="1" u="sng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DD06D54-4679-9E4F-48A4-264468E7C9E9}"/>
              </a:ext>
            </a:extLst>
          </p:cNvPr>
          <p:cNvSpPr txBox="1"/>
          <p:nvPr/>
        </p:nvSpPr>
        <p:spPr>
          <a:xfrm>
            <a:off x="2057400" y="342900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u="sng" dirty="0">
                <a:solidFill>
                  <a:schemeClr val="bg1"/>
                </a:solidFill>
              </a:rPr>
              <a:t>Data Preprocessing Engine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C1294E0-50DB-DB7A-A60C-2B4C7620EDF9}"/>
              </a:ext>
            </a:extLst>
          </p:cNvPr>
          <p:cNvSpPr txBox="1"/>
          <p:nvPr/>
        </p:nvSpPr>
        <p:spPr>
          <a:xfrm>
            <a:off x="12268200" y="361771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>
                <a:solidFill>
                  <a:schemeClr val="bg1"/>
                </a:solidFill>
              </a:rPr>
              <a:t>Historical  &amp; Real Time Analysis</a:t>
            </a:r>
            <a:endParaRPr lang="en-IN" sz="3600" u="sng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9D7D65-3438-6353-16ED-7EA45B66C348}"/>
              </a:ext>
            </a:extLst>
          </p:cNvPr>
          <p:cNvSpPr txBox="1"/>
          <p:nvPr/>
        </p:nvSpPr>
        <p:spPr>
          <a:xfrm>
            <a:off x="838200" y="1535233"/>
            <a:ext cx="6248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Automatically cleans and formats raw financial data — handling missing values, date formats, and outliers for reliable model training.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9E74AA-D2D2-E551-35A1-389B4F9AAE2C}"/>
              </a:ext>
            </a:extLst>
          </p:cNvPr>
          <p:cNvSpPr txBox="1"/>
          <p:nvPr/>
        </p:nvSpPr>
        <p:spPr>
          <a:xfrm>
            <a:off x="10515602" y="1668840"/>
            <a:ext cx="72389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Allows users to analyze both historical data trends and real-time price movements for deeper insights.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8EDBBF-C0D1-6215-6D8A-72E813F80F40}"/>
              </a:ext>
            </a:extLst>
          </p:cNvPr>
          <p:cNvSpPr txBox="1"/>
          <p:nvPr/>
        </p:nvSpPr>
        <p:spPr>
          <a:xfrm>
            <a:off x="2057400" y="5905500"/>
            <a:ext cx="4038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u="sng" dirty="0">
                <a:solidFill>
                  <a:schemeClr val="bg1"/>
                </a:solidFill>
              </a:rPr>
              <a:t>Interactive User Interface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1D5B79F-7A78-3C69-403B-9A1123D346E6}"/>
              </a:ext>
            </a:extLst>
          </p:cNvPr>
          <p:cNvSpPr txBox="1"/>
          <p:nvPr/>
        </p:nvSpPr>
        <p:spPr>
          <a:xfrm>
            <a:off x="914400" y="7353300"/>
            <a:ext cx="63769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Simple, intuitive UI for uploading data, selecting models, and viewing prediction outputs dynamically.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3506F9E-A0F7-A739-4199-5AF4F08F2039}"/>
              </a:ext>
            </a:extLst>
          </p:cNvPr>
          <p:cNvSpPr txBox="1"/>
          <p:nvPr/>
        </p:nvSpPr>
        <p:spPr>
          <a:xfrm>
            <a:off x="12496800" y="59055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Instant Result Generation</a:t>
            </a:r>
            <a:endParaRPr lang="en-IN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2148F8-B696-0BE1-E9B2-2A1C3244D748}"/>
              </a:ext>
            </a:extLst>
          </p:cNvPr>
          <p:cNvSpPr txBox="1"/>
          <p:nvPr/>
        </p:nvSpPr>
        <p:spPr>
          <a:xfrm>
            <a:off x="12725400" y="5905500"/>
            <a:ext cx="3505200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E7240A-3595-6452-51BD-DF3BED5C75DD}"/>
              </a:ext>
            </a:extLst>
          </p:cNvPr>
          <p:cNvSpPr txBox="1"/>
          <p:nvPr/>
        </p:nvSpPr>
        <p:spPr>
          <a:xfrm>
            <a:off x="11811000" y="5829300"/>
            <a:ext cx="5029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u="sng" dirty="0">
                <a:solidFill>
                  <a:schemeClr val="bg1"/>
                </a:solidFill>
              </a:rPr>
              <a:t>Instant Result Generation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2AE057-3C4B-5819-14A8-85990E7B9A3A}"/>
              </a:ext>
            </a:extLst>
          </p:cNvPr>
          <p:cNvSpPr txBox="1"/>
          <p:nvPr/>
        </p:nvSpPr>
        <p:spPr>
          <a:xfrm>
            <a:off x="10997806" y="7397066"/>
            <a:ext cx="66555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Generates quick, accurate predictions once the model is trained — saving time in decision-making.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246513" y="159703"/>
            <a:ext cx="9794974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Future Prospects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66800" y="3475057"/>
            <a:ext cx="16396990" cy="13769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4800" b="1" i="1" u="sng" dirty="0">
                <a:solidFill>
                  <a:schemeClr val="bg1"/>
                </a:solidFill>
              </a:rPr>
              <a:t>Advanced Models: </a:t>
            </a:r>
            <a:r>
              <a:rPr lang="en-US" sz="3600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Integrate more complex time-series models like ARIMA or LSTMs (Long Short-Term Memory) for potentially higher accuracy</a:t>
            </a:r>
            <a:r>
              <a:rPr lang="en-US" sz="3600" dirty="0">
                <a:solidFill>
                  <a:schemeClr val="bg1"/>
                </a:solidFill>
              </a:rPr>
              <a:t>.</a:t>
            </a:r>
            <a:endParaRPr lang="en-US" sz="3600" dirty="0">
              <a:solidFill>
                <a:schemeClr val="bg1"/>
              </a:solidFill>
              <a:latin typeface="Codec Pro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43000" y="5402435"/>
            <a:ext cx="16092190" cy="1341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4800" i="1" u="sng" dirty="0">
                <a:solidFill>
                  <a:schemeClr val="bg1"/>
                </a:solidFill>
              </a:rPr>
              <a:t>Real-Time Data: </a:t>
            </a:r>
            <a:r>
              <a:rPr lang="en-US" sz="4800" dirty="0"/>
              <a:t> </a:t>
            </a:r>
            <a:r>
              <a:rPr lang="en-US" sz="3600" dirty="0">
                <a:solidFill>
                  <a:schemeClr val="bg1"/>
                </a:solidFill>
                <a:latin typeface="Bahnschrift Light" panose="020B0502040204020203" pitchFamily="34" charset="0"/>
              </a:rPr>
              <a:t>Replace static CSVs with a real-time data pipeline from a live stock market API</a:t>
            </a:r>
            <a:r>
              <a:rPr lang="en-US" sz="3600" dirty="0">
                <a:latin typeface="Bahnschrift Light" panose="020B0502040204020203" pitchFamily="34" charset="0"/>
              </a:rPr>
              <a:t>.</a:t>
            </a:r>
            <a:endParaRPr lang="en-US" sz="3600" dirty="0">
              <a:solidFill>
                <a:srgbClr val="FFFFFF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87DDB0-92A0-8C34-9B60-749FBF7AEA3B}"/>
              </a:ext>
            </a:extLst>
          </p:cNvPr>
          <p:cNvSpPr txBox="1"/>
          <p:nvPr/>
        </p:nvSpPr>
        <p:spPr>
          <a:xfrm>
            <a:off x="381000" y="7234416"/>
            <a:ext cx="16687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i="1" u="sng" dirty="0">
                <a:solidFill>
                  <a:schemeClr val="bg1"/>
                </a:solidFill>
              </a:rPr>
              <a:t>Expand Scope: </a:t>
            </a:r>
            <a:r>
              <a:rPr lang="en-US" sz="3600" dirty="0">
                <a:solidFill>
                  <a:schemeClr val="bg1"/>
                </a:solidFill>
                <a:latin typeface="Bahnschrift Light" panose="020B0502040204020203" pitchFamily="34" charset="0"/>
              </a:rPr>
              <a:t>Add more financial instruments, such as other company stocks, mutual funds, or cryptocurrencies</a:t>
            </a:r>
            <a:r>
              <a:rPr lang="en-US" sz="3600" dirty="0"/>
              <a:t>.</a:t>
            </a:r>
            <a:endParaRPr lang="en-IN" sz="3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390906" y="6134546"/>
            <a:ext cx="9856051" cy="8730429"/>
          </a:xfrm>
          <a:custGeom>
            <a:avLst/>
            <a:gdLst/>
            <a:ahLst/>
            <a:cxnLst/>
            <a:rect l="l" t="t" r="r" b="b"/>
            <a:pathLst>
              <a:path w="9856051" h="8730429">
                <a:moveTo>
                  <a:pt x="0" y="0"/>
                </a:moveTo>
                <a:lnTo>
                  <a:pt x="9856051" y="0"/>
                </a:lnTo>
                <a:lnTo>
                  <a:pt x="9856051" y="8730429"/>
                </a:lnTo>
                <a:lnTo>
                  <a:pt x="0" y="8730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4219488" y="-4493967"/>
            <a:ext cx="8438976" cy="7475193"/>
          </a:xfrm>
          <a:custGeom>
            <a:avLst/>
            <a:gdLst/>
            <a:ahLst/>
            <a:cxnLst/>
            <a:rect l="l" t="t" r="r" b="b"/>
            <a:pathLst>
              <a:path w="8438976" h="7475193">
                <a:moveTo>
                  <a:pt x="0" y="0"/>
                </a:moveTo>
                <a:lnTo>
                  <a:pt x="8438976" y="0"/>
                </a:lnTo>
                <a:lnTo>
                  <a:pt x="8438976" y="7475193"/>
                </a:lnTo>
                <a:lnTo>
                  <a:pt x="0" y="74751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380383" y="3545482"/>
            <a:ext cx="11536383" cy="2874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47"/>
              </a:lnSpc>
            </a:pPr>
            <a:r>
              <a:rPr lang="en-US" sz="16819">
                <a:solidFill>
                  <a:srgbClr val="FFFFFF"/>
                </a:solidFill>
                <a:latin typeface="Canva Sans Bold"/>
              </a:rPr>
              <a:t>Thank You!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402</Words>
  <Application>Microsoft Office PowerPoint</Application>
  <PresentationFormat>Custom</PresentationFormat>
  <Paragraphs>52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5" baseType="lpstr">
      <vt:lpstr>Canva Sans Bold</vt:lpstr>
      <vt:lpstr>Codec Pro ExtraBold Bold</vt:lpstr>
      <vt:lpstr>Codec Pro</vt:lpstr>
      <vt:lpstr>Arial</vt:lpstr>
      <vt:lpstr>Bahnschrift Light Condensed</vt:lpstr>
      <vt:lpstr>Calibri</vt:lpstr>
      <vt:lpstr>Noto Sans</vt:lpstr>
      <vt:lpstr>Berlin Sans FB</vt:lpstr>
      <vt:lpstr>Codec Pro ExtraBold</vt:lpstr>
      <vt:lpstr>Bahnschrift Light</vt:lpstr>
      <vt:lpstr>Montserrat Light Bold</vt:lpstr>
      <vt:lpstr>Candara</vt:lpstr>
      <vt:lpstr>Montserrat Light</vt:lpstr>
      <vt:lpstr>TAN Tangkiwood</vt:lpstr>
      <vt:lpstr>Wingdings</vt:lpstr>
      <vt:lpstr>Arial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white modern professional business proposal presentation</dc:title>
  <dc:creator>Harsh Chauhan</dc:creator>
  <cp:lastModifiedBy>Harsh Chauhan</cp:lastModifiedBy>
  <cp:revision>6</cp:revision>
  <dcterms:created xsi:type="dcterms:W3CDTF">2006-08-16T00:00:00Z</dcterms:created>
  <dcterms:modified xsi:type="dcterms:W3CDTF">2025-11-11T22:32:14Z</dcterms:modified>
  <dc:identifier>DAFzN0FU5d4</dc:identifier>
</cp:coreProperties>
</file>